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19"/>
  </p:notesMasterIdLst>
  <p:sldIdLst>
    <p:sldId id="282" r:id="rId2"/>
    <p:sldId id="296" r:id="rId3"/>
    <p:sldId id="297" r:id="rId4"/>
    <p:sldId id="298" r:id="rId5"/>
    <p:sldId id="309" r:id="rId6"/>
    <p:sldId id="374" r:id="rId7"/>
    <p:sldId id="375" r:id="rId8"/>
    <p:sldId id="376" r:id="rId9"/>
    <p:sldId id="399" r:id="rId10"/>
    <p:sldId id="405" r:id="rId11"/>
    <p:sldId id="400" r:id="rId12"/>
    <p:sldId id="401" r:id="rId13"/>
    <p:sldId id="402" r:id="rId14"/>
    <p:sldId id="403" r:id="rId15"/>
    <p:sldId id="404" r:id="rId16"/>
    <p:sldId id="377" r:id="rId17"/>
    <p:sldId id="363"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FF00"/>
    <a:srgbClr val="800000"/>
    <a:srgbClr val="66FF33"/>
    <a:srgbClr val="333300"/>
    <a:srgbClr val="FF0000"/>
    <a:srgbClr val="000000"/>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2945" autoAdjust="0"/>
  </p:normalViewPr>
  <p:slideViewPr>
    <p:cSldViewPr>
      <p:cViewPr>
        <p:scale>
          <a:sx n="66" d="100"/>
          <a:sy n="66" d="100"/>
        </p:scale>
        <p:origin x="-811" y="374"/>
      </p:cViewPr>
      <p:guideLst>
        <p:guide orient="horz" pos="2160"/>
        <p:guide pos="2880"/>
      </p:guideLst>
    </p:cSldViewPr>
  </p:slideViewPr>
  <p:outlineViewPr>
    <p:cViewPr>
      <p:scale>
        <a:sx n="33" d="100"/>
        <a:sy n="33" d="100"/>
      </p:scale>
      <p:origin x="0" y="23838"/>
    </p:cViewPr>
  </p:outlineViewPr>
  <p:notesTextViewPr>
    <p:cViewPr>
      <p:scale>
        <a:sx n="100" d="100"/>
        <a:sy n="100" d="100"/>
      </p:scale>
      <p:origin x="0" y="0"/>
    </p:cViewPr>
  </p:notesTextViewPr>
  <p:sorterViewPr>
    <p:cViewPr>
      <p:scale>
        <a:sx n="25" d="100"/>
        <a:sy n="2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1558E915-0D30-422F-8361-982F6A5DDD6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558E915-0D30-422F-8361-982F6A5DDD69}"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2B342D78-60E8-42BD-8D56-A916862602D1}" type="slidenum">
              <a:rPr lang="en-US" smtClean="0"/>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D053C8-796D-4BAA-9B69-1E79976399D4}" type="slidenum">
              <a:rPr lang="en-US"/>
              <a:pPr>
                <a:defRPr/>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F6AC69-F091-4996-8B28-68DD797F7078}" type="slidenum">
              <a:rPr lang="en-US"/>
              <a:pPr>
                <a:defRPr/>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F56839-374A-4853-B23C-370699EE6927}" type="slidenum">
              <a:rPr lang="en-US"/>
              <a:pPr>
                <a:defRPr/>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F5E6BA-EE57-4956-B121-0CC761694877}" type="slidenum">
              <a:rPr lang="en-US"/>
              <a:pPr>
                <a:defRPr/>
              </a:pPr>
              <a:t>‹#›</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5DD4F5-B792-4823-B7D9-78D792C49B96}" type="slidenum">
              <a:rPr lang="en-US"/>
              <a:pPr>
                <a:defRPr/>
              </a:pPr>
              <a:t>‹#›</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E56C03-A914-491A-B0E4-A0E38EE9792E}" type="slidenum">
              <a:rPr lang="en-US"/>
              <a:pPr>
                <a:defRPr/>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C49BA4F-DBC9-482E-8423-BE6A90BE1A25}" type="slidenum">
              <a:rPr lang="en-US"/>
              <a:pPr>
                <a:defRPr/>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7813847-296B-424E-A6E7-64D63D8CB1A8}" type="slidenum">
              <a:rPr lang="en-US"/>
              <a:pPr>
                <a:defRPr/>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476979C-7997-4C2B-A057-4AF0A456A3A7}" type="slidenum">
              <a:rPr lang="en-US"/>
              <a:pPr>
                <a:defRPr/>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51FA60-619F-412D-8319-BA4F720FE103}" type="slidenum">
              <a:rPr lang="en-US"/>
              <a:pPr>
                <a:defRPr/>
              </a:pPr>
              <a:t>‹#›</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EE4369-E3B3-4614-BC0C-9A4556D9CCED}" type="slidenum">
              <a:rPr lang="en-US"/>
              <a:pPr>
                <a:defRPr/>
              </a:pPr>
              <a:t>‹#›</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FFC2B66-7E3B-4207-968B-B2E93C2301E8}" type="slidenum">
              <a:rPr lang="en-US"/>
              <a:pPr>
                <a:defRPr/>
              </a:pPr>
              <a:t>‹#›</a:t>
            </a:fld>
            <a:endParaRPr lang="en-US"/>
          </a:p>
        </p:txBody>
      </p:sp>
      <p:sp>
        <p:nvSpPr>
          <p:cNvPr id="1031" name="Line 7"/>
          <p:cNvSpPr>
            <a:spLocks noChangeShapeType="1"/>
          </p:cNvSpPr>
          <p:nvPr userDrawn="1"/>
        </p:nvSpPr>
        <p:spPr bwMode="auto">
          <a:xfrm>
            <a:off x="0" y="6400800"/>
            <a:ext cx="9144000" cy="0"/>
          </a:xfrm>
          <a:prstGeom prst="line">
            <a:avLst/>
          </a:prstGeom>
          <a:noFill/>
          <a:ln w="76200">
            <a:solidFill>
              <a:srgbClr val="FF3300"/>
            </a:solidFill>
            <a:round/>
            <a:headEnd/>
            <a:tailEnd/>
          </a:ln>
        </p:spPr>
        <p:txBody>
          <a:bodyPr wrap="none" anchor="ctr"/>
          <a:lstStyle/>
          <a:p>
            <a:pPr>
              <a:defRPr/>
            </a:pPr>
            <a:endParaRPr lang="en-US"/>
          </a:p>
        </p:txBody>
      </p:sp>
      <p:sp>
        <p:nvSpPr>
          <p:cNvPr id="1032" name="Line 8"/>
          <p:cNvSpPr>
            <a:spLocks noChangeShapeType="1"/>
          </p:cNvSpPr>
          <p:nvPr userDrawn="1"/>
        </p:nvSpPr>
        <p:spPr bwMode="auto">
          <a:xfrm>
            <a:off x="0" y="609600"/>
            <a:ext cx="9144000" cy="0"/>
          </a:xfrm>
          <a:prstGeom prst="line">
            <a:avLst/>
          </a:prstGeom>
          <a:noFill/>
          <a:ln w="76200">
            <a:solidFill>
              <a:srgbClr val="FF3300"/>
            </a:solidFill>
            <a:round/>
            <a:headEnd/>
            <a:tailEnd/>
          </a:ln>
        </p:spPr>
        <p:txBody>
          <a:bodyPr wrap="none" anchor="ctr"/>
          <a:lstStyle/>
          <a:p>
            <a:pPr>
              <a:defRPr/>
            </a:pPr>
            <a:endParaRPr lang="en-US"/>
          </a:p>
        </p:txBody>
      </p:sp>
      <p:sp>
        <p:nvSpPr>
          <p:cNvPr id="1033" name="Rectangle 9"/>
          <p:cNvSpPr>
            <a:spLocks noChangeArrowheads="1"/>
          </p:cNvSpPr>
          <p:nvPr userDrawn="1"/>
        </p:nvSpPr>
        <p:spPr bwMode="auto">
          <a:xfrm>
            <a:off x="8031163" y="6503988"/>
            <a:ext cx="1112837" cy="201612"/>
          </a:xfrm>
          <a:prstGeom prst="rect">
            <a:avLst/>
          </a:prstGeom>
          <a:noFill/>
          <a:ln w="9525">
            <a:noFill/>
            <a:miter lim="800000"/>
            <a:headEnd/>
            <a:tailEnd/>
          </a:ln>
        </p:spPr>
        <p:txBody>
          <a:bodyPr lIns="91429" tIns="45714" rIns="91429" bIns="45714"/>
          <a:lstStyle/>
          <a:p>
            <a:pPr algn="r" eaLnBrk="0" hangingPunct="0">
              <a:defRPr/>
            </a:pPr>
            <a:r>
              <a:rPr lang="en-US" sz="1600" b="1">
                <a:solidFill>
                  <a:srgbClr val="FF3300"/>
                </a:solidFill>
              </a:rPr>
              <a:t>[</a:t>
            </a:r>
            <a:fld id="{60046C22-DCAD-4A2F-87B4-9E6BA43E9911}" type="slidenum">
              <a:rPr lang="en-US" sz="1600" b="1">
                <a:solidFill>
                  <a:srgbClr val="FF3300"/>
                </a:solidFill>
              </a:rPr>
              <a:pPr algn="r" eaLnBrk="0" hangingPunct="0">
                <a:defRPr/>
              </a:pPr>
              <a:t>‹#›</a:t>
            </a:fld>
            <a:r>
              <a:rPr lang="en-US" sz="1600" b="1">
                <a:solidFill>
                  <a:srgbClr val="FF3300"/>
                </a:solidFill>
              </a:rPr>
              <a:t>]</a:t>
            </a:r>
            <a:endParaRPr lang="en-US" sz="800" b="1">
              <a:solidFill>
                <a:srgbClr val="FF3300"/>
              </a:solidFill>
            </a:endParaRPr>
          </a:p>
        </p:txBody>
      </p:sp>
      <p:pic>
        <p:nvPicPr>
          <p:cNvPr id="1034" name="Picture 10" descr="nistlogo"/>
          <p:cNvPicPr>
            <a:picLocks noChangeAspect="1" noChangeArrowheads="1"/>
          </p:cNvPicPr>
          <p:nvPr userDrawn="1"/>
        </p:nvPicPr>
        <p:blipFill>
          <a:blip r:embed="rId13" cstate="print"/>
          <a:srcRect/>
          <a:stretch>
            <a:fillRect/>
          </a:stretch>
        </p:blipFill>
        <p:spPr bwMode="auto">
          <a:xfrm>
            <a:off x="8229600" y="9525"/>
            <a:ext cx="914400" cy="523875"/>
          </a:xfrm>
          <a:prstGeom prst="rect">
            <a:avLst/>
          </a:prstGeom>
          <a:noFill/>
          <a:ln w="9525">
            <a:noFill/>
            <a:miter lim="800000"/>
            <a:headEnd/>
            <a:tailEnd/>
          </a:ln>
        </p:spPr>
      </p:pic>
      <p:sp>
        <p:nvSpPr>
          <p:cNvPr id="1035" name="Rectangle 11"/>
          <p:cNvSpPr>
            <a:spLocks noChangeArrowheads="1"/>
          </p:cNvSpPr>
          <p:nvPr userDrawn="1"/>
        </p:nvSpPr>
        <p:spPr bwMode="auto">
          <a:xfrm>
            <a:off x="0" y="609600"/>
            <a:ext cx="533400" cy="6248400"/>
          </a:xfrm>
          <a:prstGeom prst="rect">
            <a:avLst/>
          </a:prstGeom>
          <a:solidFill>
            <a:srgbClr val="3333FF"/>
          </a:solidFill>
          <a:ln w="9525">
            <a:noFill/>
            <a:miter lim="800000"/>
            <a:headEnd/>
            <a:tailEnd/>
          </a:ln>
        </p:spPr>
        <p:txBody>
          <a:bodyPr wrap="none" anchor="ctr"/>
          <a:lstStyle/>
          <a:p>
            <a:pPr>
              <a:defRPr/>
            </a:pPr>
            <a:endParaRPr lang="en-US"/>
          </a:p>
        </p:txBody>
      </p:sp>
      <p:sp>
        <p:nvSpPr>
          <p:cNvPr id="1036" name="Text Box 12"/>
          <p:cNvSpPr txBox="1">
            <a:spLocks noChangeArrowheads="1"/>
          </p:cNvSpPr>
          <p:nvPr userDrawn="1"/>
        </p:nvSpPr>
        <p:spPr bwMode="auto">
          <a:xfrm rot="-5400000">
            <a:off x="-2540794" y="3604419"/>
            <a:ext cx="5637213" cy="396875"/>
          </a:xfrm>
          <a:prstGeom prst="rect">
            <a:avLst/>
          </a:prstGeom>
          <a:noFill/>
          <a:ln w="9525">
            <a:noFill/>
            <a:miter lim="800000"/>
            <a:headEnd/>
            <a:tailEnd/>
          </a:ln>
        </p:spPr>
        <p:txBody>
          <a:bodyPr lIns="91429" tIns="45714" rIns="91429" bIns="45714">
            <a:spAutoFit/>
          </a:bodyPr>
          <a:lstStyle/>
          <a:p>
            <a:pPr eaLnBrk="0" hangingPunct="0">
              <a:spcBef>
                <a:spcPct val="50000"/>
              </a:spcBef>
              <a:defRPr/>
            </a:pPr>
            <a:r>
              <a:rPr lang="en-US" sz="2000" b="1">
                <a:solidFill>
                  <a:schemeClr val="bg1"/>
                </a:solidFill>
              </a:rPr>
              <a:t>National Institute of Science &amp; Technology</a:t>
            </a:r>
          </a:p>
        </p:txBody>
      </p:sp>
      <p:sp>
        <p:nvSpPr>
          <p:cNvPr id="1037" name="TextBox 6"/>
          <p:cNvSpPr txBox="1">
            <a:spLocks noChangeArrowheads="1"/>
          </p:cNvSpPr>
          <p:nvPr userDrawn="1"/>
        </p:nvSpPr>
        <p:spPr bwMode="auto">
          <a:xfrm>
            <a:off x="457200" y="6473825"/>
            <a:ext cx="8686800" cy="384175"/>
          </a:xfrm>
          <a:prstGeom prst="rect">
            <a:avLst/>
          </a:prstGeom>
          <a:noFill/>
          <a:ln>
            <a:noFill/>
          </a:ln>
          <a:extLst>
            <a:ext uri="{909E8E84-426E-40DD-AFC4-6F175D3DCCD1}"/>
            <a:ext uri="{91240B29-F687-4F45-9708-019B960494DF}"/>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lnSpc>
                <a:spcPct val="80000"/>
              </a:lnSpc>
              <a:defRPr/>
            </a:pPr>
            <a:r>
              <a:rPr lang="en-US" b="1" dirty="0" err="1" smtClean="0">
                <a:solidFill>
                  <a:srgbClr val="FF0000"/>
                </a:solidFill>
              </a:rPr>
              <a:t>Manoj</a:t>
            </a:r>
            <a:r>
              <a:rPr lang="en-US" b="1" dirty="0" smtClean="0">
                <a:solidFill>
                  <a:srgbClr val="FF0000"/>
                </a:solidFill>
              </a:rPr>
              <a:t> Kumar </a:t>
            </a:r>
            <a:r>
              <a:rPr lang="en-US" b="1" dirty="0" err="1" smtClean="0">
                <a:solidFill>
                  <a:srgbClr val="FF0000"/>
                </a:solidFill>
              </a:rPr>
              <a:t>Padhi</a:t>
            </a:r>
            <a:r>
              <a:rPr lang="en-US" b="1" dirty="0" smtClean="0">
                <a:solidFill>
                  <a:srgbClr val="FF0000"/>
                </a:solidFill>
              </a:rPr>
              <a:t> 	</a:t>
            </a:r>
            <a:endParaRPr lang="en-US" sz="2000" b="1" dirty="0" smtClean="0">
              <a:solidFill>
                <a:srgbClr val="FF0000"/>
              </a:solidFill>
            </a:endParaRPr>
          </a:p>
        </p:txBody>
      </p:sp>
      <p:sp>
        <p:nvSpPr>
          <p:cNvPr id="14" name="Text Box 10"/>
          <p:cNvSpPr txBox="1">
            <a:spLocks noChangeArrowheads="1"/>
          </p:cNvSpPr>
          <p:nvPr userDrawn="1"/>
        </p:nvSpPr>
        <p:spPr bwMode="auto">
          <a:xfrm>
            <a:off x="0" y="152400"/>
            <a:ext cx="5715000" cy="396875"/>
          </a:xfrm>
          <a:prstGeom prst="rect">
            <a:avLst/>
          </a:prstGeom>
          <a:noFill/>
          <a:ln w="9525">
            <a:noFill/>
            <a:miter lim="800000"/>
            <a:headEnd/>
            <a:tailEnd/>
          </a:ln>
        </p:spPr>
        <p:txBody>
          <a:bodyPr>
            <a:spAutoFit/>
          </a:bodyPr>
          <a:lstStyle/>
          <a:p>
            <a:pPr>
              <a:spcBef>
                <a:spcPct val="50000"/>
              </a:spcBef>
              <a:defRPr/>
            </a:pPr>
            <a:r>
              <a:rPr lang="en-US" sz="2000" b="1" dirty="0" smtClean="0">
                <a:solidFill>
                  <a:srgbClr val="FF0000"/>
                </a:solidFill>
              </a:rPr>
              <a:t>ICT PRESENTATION</a:t>
            </a:r>
            <a:endParaRPr lang="en-US" sz="2000" b="1" dirty="0">
              <a:solidFill>
                <a:srgbClr val="FF0000"/>
              </a:solidFill>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p:fade thruBlk="1"/>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990600" y="3429000"/>
            <a:ext cx="7848600" cy="1524000"/>
          </a:xfrm>
          <a:noFill/>
        </p:spPr>
        <p:txBody>
          <a:bodyPr/>
          <a:lstStyle/>
          <a:p>
            <a:pPr algn="just" eaLnBrk="1" hangingPunct="1">
              <a:lnSpc>
                <a:spcPct val="80000"/>
              </a:lnSpc>
            </a:pPr>
            <a:r>
              <a:rPr lang="en-US" sz="600" b="1" dirty="0" smtClean="0">
                <a:solidFill>
                  <a:srgbClr val="FF0000"/>
                </a:solidFill>
              </a:rPr>
              <a:t>		   </a:t>
            </a:r>
            <a:r>
              <a:rPr lang="en-US" sz="600" b="1" dirty="0" smtClean="0"/>
              <a:t>	</a:t>
            </a:r>
          </a:p>
        </p:txBody>
      </p:sp>
      <p:sp>
        <p:nvSpPr>
          <p:cNvPr id="2051" name="Rectangle 4"/>
          <p:cNvSpPr>
            <a:spLocks noGrp="1" noChangeArrowheads="1"/>
          </p:cNvSpPr>
          <p:nvPr>
            <p:ph type="ctrTitle"/>
          </p:nvPr>
        </p:nvSpPr>
        <p:spPr>
          <a:xfrm>
            <a:off x="762000" y="914400"/>
            <a:ext cx="8153400" cy="1676400"/>
          </a:xfrm>
        </p:spPr>
        <p:txBody>
          <a:bodyPr/>
          <a:lstStyle/>
          <a:p>
            <a:r>
              <a:rPr lang="en-US" sz="2400" b="1" dirty="0" smtClean="0"/>
              <a:t>ROLE OF ICTS IN EDUCATION AND DEVELOPMENT:</a:t>
            </a:r>
            <a:br>
              <a:rPr lang="en-US" sz="2400" b="1" dirty="0" smtClean="0"/>
            </a:br>
            <a:r>
              <a:rPr lang="en-US" sz="2400" b="1" dirty="0" smtClean="0"/>
              <a:t> </a:t>
            </a:r>
            <a:br>
              <a:rPr lang="en-US" sz="2400" b="1" dirty="0" smtClean="0"/>
            </a:br>
            <a:r>
              <a:rPr lang="en-US" sz="2400" b="1" dirty="0" smtClean="0"/>
              <a:t>POTENTIAL, PITFALLS AND CHALLENGES</a:t>
            </a:r>
            <a:r>
              <a:rPr lang="en-US" sz="2400" b="1" dirty="0" smtClean="0">
                <a:solidFill>
                  <a:srgbClr val="FF0000"/>
                </a:solidFill>
              </a:rPr>
              <a:t/>
            </a:r>
            <a:br>
              <a:rPr lang="en-US" sz="2400" b="1" dirty="0" smtClean="0">
                <a:solidFill>
                  <a:srgbClr val="FF0000"/>
                </a:solidFill>
              </a:rPr>
            </a:br>
            <a:endParaRPr lang="en-US" sz="2400" b="1" dirty="0" smtClean="0">
              <a:solidFill>
                <a:srgbClr val="FF0000"/>
              </a:solidFill>
            </a:endParaRPr>
          </a:p>
        </p:txBody>
      </p:sp>
      <p:pic>
        <p:nvPicPr>
          <p:cNvPr id="2052" name="Picture 16" descr="logo"/>
          <p:cNvPicPr>
            <a:picLocks noChangeAspect="1" noChangeArrowheads="1"/>
          </p:cNvPicPr>
          <p:nvPr/>
        </p:nvPicPr>
        <p:blipFill>
          <a:blip r:embed="rId3" cstate="print"/>
          <a:srcRect/>
          <a:stretch>
            <a:fillRect/>
          </a:stretch>
        </p:blipFill>
        <p:spPr bwMode="auto">
          <a:xfrm>
            <a:off x="3810000" y="2362200"/>
            <a:ext cx="1600200" cy="990600"/>
          </a:xfrm>
          <a:prstGeom prst="rect">
            <a:avLst/>
          </a:prstGeom>
          <a:noFill/>
          <a:ln w="9525">
            <a:noFill/>
            <a:miter lim="800000"/>
            <a:headEnd/>
            <a:tailEnd/>
          </a:ln>
        </p:spPr>
      </p:pic>
      <p:sp>
        <p:nvSpPr>
          <p:cNvPr id="2053" name="Text Box 12"/>
          <p:cNvSpPr txBox="1">
            <a:spLocks noChangeArrowheads="1"/>
          </p:cNvSpPr>
          <p:nvPr/>
        </p:nvSpPr>
        <p:spPr bwMode="auto">
          <a:xfrm>
            <a:off x="6477000" y="6400800"/>
            <a:ext cx="1981200" cy="457200"/>
          </a:xfrm>
          <a:prstGeom prst="rect">
            <a:avLst/>
          </a:prstGeom>
          <a:noFill/>
          <a:ln w="9525">
            <a:noFill/>
            <a:miter lim="800000"/>
            <a:headEnd/>
            <a:tailEnd/>
          </a:ln>
        </p:spPr>
        <p:txBody>
          <a:bodyPr>
            <a:spAutoFit/>
          </a:bodyPr>
          <a:lstStyle/>
          <a:p>
            <a:pPr>
              <a:spcBef>
                <a:spcPct val="50000"/>
              </a:spcBef>
            </a:pPr>
            <a:endParaRPr lang="en-US"/>
          </a:p>
        </p:txBody>
      </p:sp>
      <p:sp>
        <p:nvSpPr>
          <p:cNvPr id="2054" name="Text Box 13"/>
          <p:cNvSpPr txBox="1">
            <a:spLocks noChangeArrowheads="1"/>
          </p:cNvSpPr>
          <p:nvPr/>
        </p:nvSpPr>
        <p:spPr bwMode="auto">
          <a:xfrm>
            <a:off x="609600" y="4343400"/>
            <a:ext cx="8534400" cy="2369880"/>
          </a:xfrm>
          <a:prstGeom prst="rect">
            <a:avLst/>
          </a:prstGeom>
          <a:noFill/>
          <a:ln w="9525">
            <a:noFill/>
            <a:miter lim="800000"/>
            <a:headEnd/>
            <a:tailEnd/>
          </a:ln>
        </p:spPr>
        <p:txBody>
          <a:bodyPr>
            <a:spAutoFit/>
          </a:bodyPr>
          <a:lstStyle/>
          <a:p>
            <a:pPr algn="ctr"/>
            <a:r>
              <a:rPr lang="en-US" b="1" dirty="0">
                <a:solidFill>
                  <a:srgbClr val="FF0000"/>
                </a:solidFill>
              </a:rPr>
              <a:t>						</a:t>
            </a:r>
          </a:p>
          <a:p>
            <a:pPr algn="ctr"/>
            <a:r>
              <a:rPr lang="en-US" b="1" dirty="0">
                <a:solidFill>
                  <a:srgbClr val="FF0000"/>
                </a:solidFill>
              </a:rPr>
              <a:t>			           </a:t>
            </a:r>
            <a:r>
              <a:rPr lang="en-US" sz="2000" b="1" dirty="0">
                <a:solidFill>
                  <a:srgbClr val="FF0000"/>
                </a:solidFill>
              </a:rPr>
              <a:t>Presented by</a:t>
            </a:r>
          </a:p>
          <a:p>
            <a:pPr algn="ctr"/>
            <a:r>
              <a:rPr lang="en-US" sz="2000" b="1" dirty="0">
                <a:solidFill>
                  <a:srgbClr val="FF0000"/>
                </a:solidFill>
              </a:rPr>
              <a:t>				</a:t>
            </a:r>
            <a:r>
              <a:rPr lang="en-US" sz="2000" b="1" dirty="0" err="1"/>
              <a:t>Manoj</a:t>
            </a:r>
            <a:r>
              <a:rPr lang="en-US" sz="2000" b="1" dirty="0"/>
              <a:t> Kumar </a:t>
            </a:r>
            <a:r>
              <a:rPr lang="en-US" sz="2000" b="1" dirty="0" err="1" smtClean="0"/>
              <a:t>Padhi</a:t>
            </a:r>
            <a:endParaRPr lang="en-US" sz="2000" b="1" dirty="0" smtClean="0"/>
          </a:p>
          <a:p>
            <a:pPr algn="ctr"/>
            <a:r>
              <a:rPr lang="en-US" sz="2000" b="1" dirty="0"/>
              <a:t>				</a:t>
            </a:r>
            <a:r>
              <a:rPr lang="en-US" sz="2000" b="1" dirty="0" smtClean="0"/>
              <a:t>N.I.S.T</a:t>
            </a:r>
          </a:p>
          <a:p>
            <a:pPr algn="ctr"/>
            <a:r>
              <a:rPr lang="en-US" sz="2000" b="1" smtClean="0"/>
              <a:t> </a:t>
            </a:r>
            <a:r>
              <a:rPr lang="en-US" sz="2000" b="1" smtClean="0"/>
              <a:t>                                                    20.08.2016</a:t>
            </a:r>
            <a:endParaRPr lang="en-US" sz="2000" b="1" dirty="0"/>
          </a:p>
          <a:p>
            <a:pPr algn="ctr"/>
            <a:r>
              <a:rPr lang="en-US" sz="2000" b="1" dirty="0"/>
              <a:t>						</a:t>
            </a:r>
          </a:p>
          <a:p>
            <a:pPr algn="ctr"/>
            <a:r>
              <a:rPr lang="en-US" sz="2000" b="1" dirty="0"/>
              <a:t>			</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solidFill>
                  <a:srgbClr val="FF0000"/>
                </a:solidFill>
              </a:rPr>
              <a:t>continued</a:t>
            </a:r>
          </a:p>
        </p:txBody>
      </p:sp>
      <p:sp>
        <p:nvSpPr>
          <p:cNvPr id="11267" name="Content Placeholder 2"/>
          <p:cNvSpPr>
            <a:spLocks noGrp="1"/>
          </p:cNvSpPr>
          <p:nvPr>
            <p:ph idx="1"/>
          </p:nvPr>
        </p:nvSpPr>
        <p:spPr/>
        <p:txBody>
          <a:bodyPr/>
          <a:lstStyle/>
          <a:p>
            <a:r>
              <a:rPr lang="en-US" sz="1600" b="1" dirty="0" smtClean="0"/>
              <a:t>Tend toward centralized uniform content in economies of scale: </a:t>
            </a:r>
            <a:r>
              <a:rPr lang="en-US" sz="1600" dirty="0" smtClean="0"/>
              <a:t>The larger the numbers, the lower the cost. This means that sometimes we try to reach large numbers so we make content common, not taking into account individual differences.</a:t>
            </a:r>
          </a:p>
          <a:p>
            <a:r>
              <a:rPr lang="en-US" sz="1600" b="1" dirty="0" smtClean="0"/>
              <a:t>Are not ideally location and problem sensitive</a:t>
            </a:r>
            <a:r>
              <a:rPr lang="en-US" sz="1600" dirty="0" smtClean="0"/>
              <a:t>: Address problems in a general way, but cannot, without special effort, solve local and culturally sensitive problems.</a:t>
            </a:r>
          </a:p>
          <a:p>
            <a:pPr lvl="0"/>
            <a:r>
              <a:rPr lang="en-US" sz="1600" b="1" dirty="0" smtClean="0"/>
              <a:t>Problems of reach, access, remain: </a:t>
            </a:r>
            <a:r>
              <a:rPr lang="en-US" sz="1600" dirty="0" smtClean="0"/>
              <a:t>Not everyone has equal access; so not everyone benefits equally from the use of ICTs.</a:t>
            </a:r>
          </a:p>
          <a:p>
            <a:pPr lvl="0"/>
            <a:r>
              <a:rPr lang="en-US" sz="1600" b="1" dirty="0" smtClean="0"/>
              <a:t>Tend to create new class of knowledge rich/knowledge poor: </a:t>
            </a:r>
            <a:r>
              <a:rPr lang="en-US" sz="1600" dirty="0" smtClean="0"/>
              <a:t>Those who have access and knowledge through the media become richer and those who do not become poorer, widening the “knowledge or digital gap” between rich and poor.</a:t>
            </a:r>
          </a:p>
          <a:p>
            <a:pPr lvl="0"/>
            <a:r>
              <a:rPr lang="en-US" sz="1600" dirty="0" smtClean="0"/>
              <a:t>Officers, trainers need reorientation and retraining: Just as people learn to use ICTs, trainers and officers also need training - something they sometimes resent.</a:t>
            </a:r>
          </a:p>
          <a:p>
            <a:pPr lvl="0"/>
            <a:endParaRPr lang="en-US" sz="1800" b="1" dirty="0" smtClean="0"/>
          </a:p>
        </p:txBody>
      </p:sp>
      <p:sp>
        <p:nvSpPr>
          <p:cNvPr id="11268"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685800"/>
            <a:ext cx="8686800" cy="990600"/>
          </a:xfrm>
        </p:spPr>
        <p:txBody>
          <a:bodyPr/>
          <a:lstStyle/>
          <a:p>
            <a:pPr lvl="0"/>
            <a:r>
              <a:rPr lang="en-US" sz="1800" b="1" dirty="0" smtClean="0">
                <a:solidFill>
                  <a:srgbClr val="FF0000"/>
                </a:solidFill>
              </a:rPr>
              <a:t>Using ICTs in Education </a:t>
            </a:r>
            <a:r>
              <a:rPr lang="en-US" b="1" dirty="0" smtClean="0"/>
              <a:t/>
            </a:r>
            <a:br>
              <a:rPr lang="en-US" b="1" dirty="0" smtClean="0"/>
            </a:br>
            <a:endParaRPr lang="en-US" dirty="0" smtClean="0">
              <a:solidFill>
                <a:srgbClr val="FF0000"/>
              </a:solidFill>
            </a:endParaRPr>
          </a:p>
        </p:txBody>
      </p:sp>
      <p:sp>
        <p:nvSpPr>
          <p:cNvPr id="12291" name="Content Placeholder 2"/>
          <p:cNvSpPr>
            <a:spLocks noGrp="1"/>
          </p:cNvSpPr>
          <p:nvPr>
            <p:ph idx="1"/>
          </p:nvPr>
        </p:nvSpPr>
        <p:spPr/>
        <p:txBody>
          <a:bodyPr/>
          <a:lstStyle/>
          <a:p>
            <a:r>
              <a:rPr lang="en-US" sz="1600" dirty="0" smtClean="0"/>
              <a:t>There are three ways in which ICT in education is considered in current thinking. These are ICT education; ICT supported education, and ICT enabled education.</a:t>
            </a:r>
          </a:p>
          <a:p>
            <a:r>
              <a:rPr lang="en-US" sz="1600" b="1" dirty="0" smtClean="0"/>
              <a:t>ICT Education: </a:t>
            </a:r>
            <a:r>
              <a:rPr lang="en-US" sz="1600" dirty="0" smtClean="0"/>
              <a:t>This is the most</a:t>
            </a:r>
            <a:r>
              <a:rPr lang="en-US" sz="1600" b="1" dirty="0" smtClean="0"/>
              <a:t> </a:t>
            </a:r>
            <a:r>
              <a:rPr lang="en-US" sz="1600" dirty="0" smtClean="0"/>
              <a:t>common understanding of the field of ICTs in education. Essentially, it refers to the creation of human resource to meet the IT needs of the knowledge economy. In developing countries of Asia, each country is trying to create a pool of manpower to address job opportunities in computers—hardware and software, creating and training people in computer engineering.</a:t>
            </a:r>
          </a:p>
          <a:p>
            <a:r>
              <a:rPr lang="en-US" sz="1600" dirty="0" smtClean="0"/>
              <a:t>Very often, an ICT in Education policy of a government describes the steps by which computers will be placed in schools, how teachers and students will be provided the basic computer programming skills to cater to the growing job market in computer based technologies.</a:t>
            </a:r>
          </a:p>
          <a:p>
            <a:r>
              <a:rPr lang="en-US" sz="1600" b="1" dirty="0" smtClean="0"/>
              <a:t>ICT Supported Education: </a:t>
            </a:r>
            <a:r>
              <a:rPr lang="en-US" sz="1600" dirty="0" smtClean="0"/>
              <a:t>A large</a:t>
            </a:r>
            <a:r>
              <a:rPr lang="en-US" sz="1600" b="1" dirty="0" smtClean="0"/>
              <a:t> </a:t>
            </a:r>
            <a:r>
              <a:rPr lang="en-US" sz="1600" dirty="0" smtClean="0"/>
              <a:t>number of distance education universities and </a:t>
            </a:r>
            <a:r>
              <a:rPr lang="en-US" sz="1600" dirty="0" err="1" smtClean="0"/>
              <a:t>programmes</a:t>
            </a:r>
            <a:r>
              <a:rPr lang="en-US" sz="1600" dirty="0" smtClean="0"/>
              <a:t> use ICT to support the print content that they deliver to students. These include broadcast audio and video such as radio and television </a:t>
            </a:r>
            <a:r>
              <a:rPr lang="en-US" sz="1600" dirty="0" err="1" smtClean="0"/>
              <a:t>programmes</a:t>
            </a:r>
            <a:r>
              <a:rPr lang="en-US" sz="1600" dirty="0" smtClean="0"/>
              <a:t>, audio and video tapes delivered to students as part of a learning kit, and in more recent times, multimedia content such as lessons which are delivered off line, i.e. on CDs. This is also sometimes called multimedia education, where multiple media are used to support learning.</a:t>
            </a:r>
          </a:p>
          <a:p>
            <a:endParaRPr lang="en-US" sz="1400" dirty="0" smtClean="0"/>
          </a:p>
          <a:p>
            <a:endParaRPr lang="en-US" dirty="0" smtClean="0"/>
          </a:p>
        </p:txBody>
      </p:sp>
      <p:sp>
        <p:nvSpPr>
          <p:cNvPr id="12292"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solidFill>
                  <a:srgbClr val="FF0000"/>
                </a:solidFill>
              </a:rPr>
              <a:t>continued</a:t>
            </a:r>
          </a:p>
        </p:txBody>
      </p:sp>
      <p:sp>
        <p:nvSpPr>
          <p:cNvPr id="13315" name="Content Placeholder 2"/>
          <p:cNvSpPr>
            <a:spLocks noGrp="1"/>
          </p:cNvSpPr>
          <p:nvPr>
            <p:ph idx="1"/>
          </p:nvPr>
        </p:nvSpPr>
        <p:spPr/>
        <p:txBody>
          <a:bodyPr/>
          <a:lstStyle/>
          <a:p>
            <a:r>
              <a:rPr lang="en-US" sz="1600" b="1" dirty="0" smtClean="0"/>
              <a:t>ICT Enabled Education: </a:t>
            </a:r>
            <a:r>
              <a:rPr lang="en-US" sz="1600" dirty="0" smtClean="0"/>
              <a:t>Any educational</a:t>
            </a:r>
            <a:r>
              <a:rPr lang="en-US" sz="1600" b="1" dirty="0" smtClean="0"/>
              <a:t> </a:t>
            </a:r>
            <a:r>
              <a:rPr lang="en-US" sz="1600" dirty="0" err="1" smtClean="0"/>
              <a:t>programme</a:t>
            </a:r>
            <a:r>
              <a:rPr lang="en-US" sz="1600" dirty="0" smtClean="0"/>
              <a:t> that is purely delivered through ICTs, or with ICT delivered content as the primary backbone of the teaching-learning process, such as on line courses through the web, is ICT enabled education. In simple words, this form of education requires ICT access and requires that the learner use ICTs as a primary or basic medium of instruction.</a:t>
            </a:r>
          </a:p>
        </p:txBody>
      </p:sp>
      <p:sp>
        <p:nvSpPr>
          <p:cNvPr id="13318"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609600"/>
            <a:ext cx="8229600" cy="1143000"/>
          </a:xfrm>
        </p:spPr>
        <p:txBody>
          <a:bodyPr/>
          <a:lstStyle/>
          <a:p>
            <a:pPr lvl="0"/>
            <a:r>
              <a:rPr lang="en-US" sz="1800" b="1" dirty="0" smtClean="0">
                <a:solidFill>
                  <a:srgbClr val="FF0000"/>
                </a:solidFill>
              </a:rPr>
              <a:t>Evaluating ICTs in Education </a:t>
            </a:r>
            <a:br>
              <a:rPr lang="en-US" sz="1800" b="1" dirty="0" smtClean="0">
                <a:solidFill>
                  <a:srgbClr val="FF0000"/>
                </a:solidFill>
              </a:rPr>
            </a:br>
            <a:endParaRPr lang="en-US" sz="1800" dirty="0" smtClean="0">
              <a:solidFill>
                <a:srgbClr val="FF0000"/>
              </a:solidFill>
            </a:endParaRPr>
          </a:p>
        </p:txBody>
      </p:sp>
      <p:sp>
        <p:nvSpPr>
          <p:cNvPr id="14339" name="Content Placeholder 2"/>
          <p:cNvSpPr>
            <a:spLocks noGrp="1"/>
          </p:cNvSpPr>
          <p:nvPr>
            <p:ph idx="1"/>
          </p:nvPr>
        </p:nvSpPr>
        <p:spPr/>
        <p:txBody>
          <a:bodyPr/>
          <a:lstStyle/>
          <a:p>
            <a:r>
              <a:rPr lang="en-US" sz="1800" dirty="0" smtClean="0"/>
              <a:t>What we try to evaluate, whether it is readily available content, or material that is going to be prepared is essentially:</a:t>
            </a:r>
          </a:p>
          <a:p>
            <a:pPr lvl="0"/>
            <a:r>
              <a:rPr lang="en-US" sz="1800" b="1" dirty="0" smtClean="0"/>
              <a:t>Knowledge, </a:t>
            </a:r>
            <a:r>
              <a:rPr lang="en-US" sz="1800" dirty="0" smtClean="0"/>
              <a:t>i.e. what has been</a:t>
            </a:r>
            <a:r>
              <a:rPr lang="en-US" sz="1800" b="1" dirty="0" smtClean="0"/>
              <a:t> </a:t>
            </a:r>
            <a:r>
              <a:rPr lang="en-US" sz="1800" dirty="0" smtClean="0"/>
              <a:t>learned. And we do this through knowledge tests and longitudinal testing. </a:t>
            </a:r>
          </a:p>
          <a:p>
            <a:pPr lvl="0"/>
            <a:r>
              <a:rPr lang="en-US" sz="1800" b="1" dirty="0" smtClean="0"/>
              <a:t>Understanding, </a:t>
            </a:r>
            <a:r>
              <a:rPr lang="en-US" sz="1800" dirty="0" smtClean="0"/>
              <a:t>i.e. what has been</a:t>
            </a:r>
            <a:r>
              <a:rPr lang="en-US" sz="1800" b="1" dirty="0" smtClean="0"/>
              <a:t> </a:t>
            </a:r>
            <a:r>
              <a:rPr lang="en-US" sz="1800" dirty="0" smtClean="0"/>
              <a:t>understood, testing to check if learner can rephrase in own terms.  </a:t>
            </a:r>
          </a:p>
          <a:p>
            <a:pPr lvl="0"/>
            <a:r>
              <a:rPr lang="en-US" sz="1800" b="1" dirty="0" smtClean="0"/>
              <a:t>Application, </a:t>
            </a:r>
            <a:r>
              <a:rPr lang="en-US" sz="1800" dirty="0" smtClean="0"/>
              <a:t>i.e. has the learner</a:t>
            </a:r>
            <a:r>
              <a:rPr lang="en-US" sz="1800" b="1" dirty="0" smtClean="0"/>
              <a:t> </a:t>
            </a:r>
            <a:r>
              <a:rPr lang="en-US" sz="1800" dirty="0" smtClean="0"/>
              <a:t>been able to apply what has been learned; i.e. solve problems. </a:t>
            </a:r>
          </a:p>
          <a:p>
            <a:endParaRPr lang="en-US" sz="1800" dirty="0" smtClean="0">
              <a:latin typeface="Times New Roman" pitchFamily="18" charset="0"/>
              <a:cs typeface="Times New Roman" pitchFamily="18" charset="0"/>
            </a:endParaRPr>
          </a:p>
          <a:p>
            <a:endParaRPr lang="en-US" sz="1800" dirty="0" smtClean="0"/>
          </a:p>
        </p:txBody>
      </p:sp>
      <p:sp>
        <p:nvSpPr>
          <p:cNvPr id="14340"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p:txBody>
          <a:bodyPr/>
          <a:lstStyle/>
          <a:p>
            <a:r>
              <a:rPr lang="en-US" sz="1800" b="1" dirty="0" smtClean="0">
                <a:solidFill>
                  <a:srgbClr val="FF0000"/>
                </a:solidFill>
              </a:rPr>
              <a:t>Enhancing Learning through Use of ICTs</a:t>
            </a:r>
            <a:endParaRPr lang="en-US" sz="1800" dirty="0" smtClean="0">
              <a:solidFill>
                <a:srgbClr val="FF0000"/>
              </a:solidFill>
            </a:endParaRPr>
          </a:p>
        </p:txBody>
      </p:sp>
      <p:sp>
        <p:nvSpPr>
          <p:cNvPr id="15363" name="Title 1"/>
          <p:cNvSpPr>
            <a:spLocks noGrp="1"/>
          </p:cNvSpPr>
          <p:nvPr>
            <p:ph idx="1"/>
          </p:nvPr>
        </p:nvSpPr>
        <p:spPr/>
        <p:txBody>
          <a:bodyPr/>
          <a:lstStyle/>
          <a:p>
            <a:pPr>
              <a:buNone/>
            </a:pPr>
            <a:r>
              <a:rPr lang="en-US" dirty="0" smtClean="0">
                <a:solidFill>
                  <a:srgbClr val="0070C0"/>
                </a:solidFill>
                <a:cs typeface="Times New Roman" pitchFamily="18" charset="0"/>
              </a:rPr>
              <a:t> </a:t>
            </a:r>
            <a:r>
              <a:rPr lang="en-US" sz="1600" dirty="0" smtClean="0"/>
              <a:t>There are many aspects of ICT use in adult learning in India in which we already have sufficient knowledge, based on experience of using different media for more than forty years for educational and developmental purposes. Let us look at what we know.</a:t>
            </a:r>
          </a:p>
          <a:p>
            <a:pPr>
              <a:buNone/>
            </a:pPr>
            <a:r>
              <a:rPr lang="en-US" sz="1600" b="1" dirty="0" smtClean="0"/>
              <a:t>The technology works: </a:t>
            </a:r>
            <a:r>
              <a:rPr lang="en-US" sz="1600" dirty="0" smtClean="0"/>
              <a:t>Twenty five years of satellite broadcasting and more than ten years of teleconferencing, and five years of computer based systems has shown that the technological end is the strongest part of the system in India. The technology works but there is room for improvement. Findings from all the exercises has shown that there is much to be improved in the technical quality. Generally speaking, there are fairly good facilities at the teaching or the provider’s end. The same could not be said of the receiving/ learner’s end where there was inadequate space for viewers, disruptions in power supply, and an undependable telephone line, and a varying reception quality of data, video and audio in transmitted </a:t>
            </a:r>
            <a:r>
              <a:rPr lang="en-US" sz="1600" dirty="0" err="1" smtClean="0"/>
              <a:t>programmes</a:t>
            </a:r>
            <a:r>
              <a:rPr lang="en-US" sz="1600" dirty="0" smtClean="0"/>
              <a:t> and interaction.</a:t>
            </a:r>
          </a:p>
          <a:p>
            <a:pPr>
              <a:buNone/>
            </a:pPr>
            <a:endParaRPr lang="en-US" sz="1600" dirty="0" smtClean="0"/>
          </a:p>
          <a:p>
            <a:pPr>
              <a:buNone/>
            </a:pPr>
            <a:endParaRPr lang="en-US" sz="1600" dirty="0" smtClean="0"/>
          </a:p>
          <a:p>
            <a:pPr>
              <a:buFontTx/>
              <a:buNone/>
            </a:pPr>
            <a:endParaRPr lang="en-US" b="1" dirty="0" smtClean="0"/>
          </a:p>
        </p:txBody>
      </p:sp>
      <p:sp>
        <p:nvSpPr>
          <p:cNvPr id="15366"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solidFill>
                  <a:srgbClr val="FF0000"/>
                </a:solidFill>
              </a:rPr>
              <a:t>continued</a:t>
            </a:r>
          </a:p>
        </p:txBody>
      </p:sp>
      <p:sp>
        <p:nvSpPr>
          <p:cNvPr id="16387" name="Content Placeholder 2"/>
          <p:cNvSpPr>
            <a:spLocks noGrp="1"/>
          </p:cNvSpPr>
          <p:nvPr>
            <p:ph idx="1"/>
          </p:nvPr>
        </p:nvSpPr>
        <p:spPr/>
        <p:txBody>
          <a:bodyPr/>
          <a:lstStyle/>
          <a:p>
            <a:pPr>
              <a:buNone/>
            </a:pPr>
            <a:r>
              <a:rPr lang="en-US" sz="1600" b="1" dirty="0" smtClean="0"/>
              <a:t>Content matters: </a:t>
            </a:r>
            <a:r>
              <a:rPr lang="en-US" sz="1600" dirty="0" smtClean="0"/>
              <a:t>Since the primary</a:t>
            </a:r>
            <a:r>
              <a:rPr lang="en-US" sz="1600" b="1" dirty="0" smtClean="0"/>
              <a:t> </a:t>
            </a:r>
            <a:r>
              <a:rPr lang="en-US" sz="1600" dirty="0" smtClean="0"/>
              <a:t>purpose of using the technologies in adult learning is to disseminate particular contents in the form of learning packages, the single most important element in the entire process is the content of the </a:t>
            </a:r>
            <a:r>
              <a:rPr lang="en-US" sz="1600" dirty="0" err="1" smtClean="0"/>
              <a:t>programmes</a:t>
            </a:r>
            <a:r>
              <a:rPr lang="en-US" sz="1600" dirty="0" smtClean="0"/>
              <a:t> or package of </a:t>
            </a:r>
            <a:r>
              <a:rPr lang="en-US" sz="1600" dirty="0" err="1" smtClean="0"/>
              <a:t>programmes</a:t>
            </a:r>
            <a:r>
              <a:rPr lang="en-US" sz="1600" dirty="0" smtClean="0"/>
              <a:t>. We know that content must be of good quality and relevant to the needs, learning levels, and life experiences of the learners and in local languages for there to be maximum use.</a:t>
            </a:r>
          </a:p>
          <a:p>
            <a:pPr>
              <a:buFontTx/>
              <a:buNone/>
            </a:pPr>
            <a:endParaRPr lang="en-US" sz="1800" dirty="0" smtClean="0"/>
          </a:p>
        </p:txBody>
      </p:sp>
      <p:sp>
        <p:nvSpPr>
          <p:cNvPr id="16388"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46238"/>
            <a:ext cx="8229600" cy="4525962"/>
          </a:xfrm>
        </p:spPr>
        <p:txBody>
          <a:bodyPr/>
          <a:lstStyle/>
          <a:p>
            <a:r>
              <a:rPr lang="en-US" sz="1600" b="1" dirty="0" smtClean="0"/>
              <a:t>T</a:t>
            </a:r>
            <a:r>
              <a:rPr lang="en-US" sz="1600" dirty="0" smtClean="0"/>
              <a:t>o summarize, when using ICTs in your</a:t>
            </a:r>
            <a:r>
              <a:rPr lang="en-US" sz="1600" b="1" dirty="0" smtClean="0"/>
              <a:t> </a:t>
            </a:r>
            <a:r>
              <a:rPr lang="en-US" sz="1600" dirty="0" smtClean="0"/>
              <a:t>adult learning work, make sure and mix, supplement with different media ,Mix and experiment with formats and treatments .Greater emphasis upon substance, less on style .Use of graphics, animation. Summarizing and recap of main points .Build in interactivity .</a:t>
            </a:r>
          </a:p>
          <a:p>
            <a:r>
              <a:rPr lang="en-US" sz="1600" dirty="0" smtClean="0"/>
              <a:t>Keeping in mind that merely the selection of the medium is not necessarily going to enhance learning outcomes, and that each medium has its strengths and weaknesses, a mix of media would be ideal for any distant learner.</a:t>
            </a:r>
          </a:p>
          <a:p>
            <a:r>
              <a:rPr lang="en-US" sz="1600" dirty="0" smtClean="0"/>
              <a:t>Criteria for selecting the medium of delivery include aspects such as the reach of the medium, its availability, its ruggedness, the ease with which it can be used by the individual learner or the </a:t>
            </a:r>
            <a:r>
              <a:rPr lang="en-US" sz="1600" dirty="0" err="1" smtClean="0"/>
              <a:t>counsellor</a:t>
            </a:r>
            <a:r>
              <a:rPr lang="en-US" sz="1600" dirty="0" smtClean="0"/>
              <a:t> at a distant location, and cost effectiveness (both for the institution as well as for the learner). Any medium which draws the learner into a participatory learning situation is likely to be more readily accepted by the learners.</a:t>
            </a:r>
          </a:p>
          <a:p>
            <a:endParaRPr lang="en-US" sz="2000" dirty="0" smtClean="0"/>
          </a:p>
          <a:p>
            <a:pPr marL="0" indent="0">
              <a:buFontTx/>
              <a:buNone/>
              <a:defRPr/>
            </a:pPr>
            <a:endParaRPr lang="en-US" sz="2000" b="1" dirty="0">
              <a:latin typeface="Times New Roman" pitchFamily="18" charset="0"/>
              <a:cs typeface="Times New Roman" pitchFamily="18" charset="0"/>
            </a:endParaRPr>
          </a:p>
        </p:txBody>
      </p:sp>
      <p:sp>
        <p:nvSpPr>
          <p:cNvPr id="4" name="Rectangle 2"/>
          <p:cNvSpPr txBox="1">
            <a:spLocks noChangeArrowheads="1"/>
          </p:cNvSpPr>
          <p:nvPr/>
        </p:nvSpPr>
        <p:spPr bwMode="auto">
          <a:xfrm>
            <a:off x="609600" y="381000"/>
            <a:ext cx="8229600" cy="1143000"/>
          </a:xfrm>
          <a:prstGeom prst="rect">
            <a:avLst/>
          </a:prstGeom>
          <a:noFill/>
          <a:ln w="9525">
            <a:noFill/>
            <a:miter lim="800000"/>
            <a:headEnd/>
            <a:tailEnd/>
          </a:ln>
        </p:spPr>
        <p:txBody>
          <a:bodyPr anchor="ctr"/>
          <a:lstStyle/>
          <a:p>
            <a:pPr algn="ctr">
              <a:defRPr/>
            </a:pPr>
            <a:r>
              <a:rPr lang="en-US" sz="3600" kern="0" dirty="0" smtClean="0">
                <a:solidFill>
                  <a:srgbClr val="FF0000"/>
                </a:solidFill>
                <a:latin typeface="+mj-lt"/>
                <a:ea typeface="+mj-ea"/>
                <a:cs typeface="+mj-cs"/>
              </a:rPr>
              <a:t>conclusion</a:t>
            </a:r>
            <a:endParaRPr lang="en-US" sz="3600" kern="0" dirty="0">
              <a:solidFill>
                <a:srgbClr val="FF0000"/>
              </a:solidFill>
              <a:latin typeface="+mj-lt"/>
              <a:ea typeface="+mj-ea"/>
              <a:cs typeface="+mj-cs"/>
            </a:endParaRPr>
          </a:p>
        </p:txBody>
      </p:sp>
      <p:sp>
        <p:nvSpPr>
          <p:cNvPr id="17412"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13"/>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
        <p:nvSpPr>
          <p:cNvPr id="38915" name="Text Box 14"/>
          <p:cNvSpPr txBox="1">
            <a:spLocks noChangeArrowheads="1"/>
          </p:cNvSpPr>
          <p:nvPr/>
        </p:nvSpPr>
        <p:spPr bwMode="auto">
          <a:xfrm>
            <a:off x="1676400" y="2422525"/>
            <a:ext cx="5867400" cy="1077913"/>
          </a:xfrm>
          <a:prstGeom prst="rect">
            <a:avLst/>
          </a:prstGeom>
          <a:noFill/>
          <a:ln w="9525">
            <a:noFill/>
            <a:miter lim="800000"/>
            <a:headEnd/>
            <a:tailEnd/>
          </a:ln>
        </p:spPr>
        <p:txBody>
          <a:bodyPr>
            <a:spAutoFit/>
          </a:bodyPr>
          <a:lstStyle/>
          <a:p>
            <a:pPr algn="ctr" eaLnBrk="0" hangingPunct="0">
              <a:spcBef>
                <a:spcPts val="2000"/>
              </a:spcBef>
              <a:buClr>
                <a:srgbClr val="000000"/>
              </a:buClr>
              <a:buSzPct val="100000"/>
              <a:buFont typeface="Times New Roman" pitchFamily="18" charset="0"/>
              <a:buNone/>
            </a:pPr>
            <a:r>
              <a:rPr lang="en-GB" sz="3200" b="1">
                <a:solidFill>
                  <a:srgbClr val="000000"/>
                </a:solidFill>
              </a:rPr>
              <a:t>Thank You!</a:t>
            </a:r>
          </a:p>
          <a:p>
            <a:endParaRPr lang="en-US" sz="320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838200" y="1600200"/>
            <a:ext cx="8229600" cy="4525963"/>
          </a:xfrm>
        </p:spPr>
        <p:txBody>
          <a:bodyPr/>
          <a:lstStyle/>
          <a:p>
            <a:pPr lvl="0"/>
            <a:r>
              <a:rPr lang="en-US" sz="1400" b="1" dirty="0" smtClean="0"/>
              <a:t>Introduction </a:t>
            </a:r>
          </a:p>
          <a:p>
            <a:r>
              <a:rPr lang="en-US" sz="1400" b="1" dirty="0" smtClean="0"/>
              <a:t> </a:t>
            </a:r>
          </a:p>
          <a:p>
            <a:pPr lvl="0"/>
            <a:r>
              <a:rPr lang="en-US" sz="1400" b="1" dirty="0" smtClean="0"/>
              <a:t>The Potential of Information and Communication Technologies (ICTs) </a:t>
            </a:r>
          </a:p>
          <a:p>
            <a:r>
              <a:rPr lang="en-US" sz="1400" b="1" dirty="0" smtClean="0"/>
              <a:t> </a:t>
            </a:r>
          </a:p>
          <a:p>
            <a:pPr lvl="1"/>
            <a:r>
              <a:rPr lang="en-US" sz="1400" b="1" dirty="0" smtClean="0"/>
              <a:t>Definition of Information and Communication Technologies (ICTs) </a:t>
            </a:r>
          </a:p>
          <a:p>
            <a:r>
              <a:rPr lang="en-US" sz="1400" b="1" dirty="0" smtClean="0"/>
              <a:t> </a:t>
            </a:r>
          </a:p>
          <a:p>
            <a:pPr lvl="1"/>
            <a:r>
              <a:rPr lang="en-US" sz="1400" b="1" dirty="0" smtClean="0"/>
              <a:t>ICTs and Education </a:t>
            </a:r>
          </a:p>
          <a:p>
            <a:r>
              <a:rPr lang="en-US" sz="1400" b="1" dirty="0" smtClean="0"/>
              <a:t> </a:t>
            </a:r>
          </a:p>
          <a:p>
            <a:pPr lvl="1"/>
            <a:r>
              <a:rPr lang="en-US" sz="1400" b="1" dirty="0" smtClean="0"/>
              <a:t>Strengths and Weaknesses of ICTs </a:t>
            </a:r>
          </a:p>
          <a:p>
            <a:pPr>
              <a:buNone/>
            </a:pPr>
            <a:endParaRPr lang="en-US" sz="1400" b="1" dirty="0" smtClean="0"/>
          </a:p>
          <a:p>
            <a:pPr lvl="0"/>
            <a:r>
              <a:rPr lang="en-US" sz="1400" b="1" dirty="0" smtClean="0"/>
              <a:t>Using ICTs in Education </a:t>
            </a:r>
          </a:p>
          <a:p>
            <a:r>
              <a:rPr lang="en-US" sz="1400" b="1" dirty="0" smtClean="0"/>
              <a:t> </a:t>
            </a:r>
          </a:p>
          <a:p>
            <a:pPr lvl="0"/>
            <a:r>
              <a:rPr lang="en-US" sz="1400" b="1" dirty="0" smtClean="0"/>
              <a:t>Evaluating ICTs in Education </a:t>
            </a:r>
          </a:p>
          <a:p>
            <a:r>
              <a:rPr lang="en-US" sz="1400" b="1" dirty="0" smtClean="0"/>
              <a:t> </a:t>
            </a:r>
          </a:p>
          <a:p>
            <a:pPr lvl="0"/>
            <a:r>
              <a:rPr lang="en-US" sz="1400" b="1" dirty="0" smtClean="0"/>
              <a:t>Enhancing Learning through Use of ICTs </a:t>
            </a:r>
          </a:p>
          <a:p>
            <a:r>
              <a:rPr lang="en-US" sz="1400" b="1" dirty="0" smtClean="0"/>
              <a:t> </a:t>
            </a:r>
          </a:p>
          <a:p>
            <a:pPr lvl="0"/>
            <a:r>
              <a:rPr lang="en-US" sz="1400" b="1" dirty="0" smtClean="0"/>
              <a:t>Conclusion </a:t>
            </a:r>
            <a:endParaRPr lang="en-US" sz="1400" b="1" dirty="0"/>
          </a:p>
        </p:txBody>
      </p:sp>
      <p:sp>
        <p:nvSpPr>
          <p:cNvPr id="2" name="Line 13"/>
          <p:cNvSpPr>
            <a:spLocks noChangeShapeType="1"/>
          </p:cNvSpPr>
          <p:nvPr/>
        </p:nvSpPr>
        <p:spPr bwMode="auto">
          <a:xfrm>
            <a:off x="533400" y="1447800"/>
            <a:ext cx="8610600" cy="0"/>
          </a:xfrm>
          <a:prstGeom prst="line">
            <a:avLst/>
          </a:prstGeom>
          <a:noFill/>
          <a:ln w="38100">
            <a:solidFill>
              <a:srgbClr val="0033CC"/>
            </a:solidFill>
            <a:round/>
            <a:headEnd/>
            <a:tailEnd/>
          </a:ln>
        </p:spPr>
        <p:txBody>
          <a:bodyPr/>
          <a:lstStyle/>
          <a:p>
            <a:endParaRPr lang="en-US"/>
          </a:p>
        </p:txBody>
      </p:sp>
      <p:sp>
        <p:nvSpPr>
          <p:cNvPr id="7" name="Rectangle 2"/>
          <p:cNvSpPr txBox="1">
            <a:spLocks noChangeArrowheads="1"/>
          </p:cNvSpPr>
          <p:nvPr/>
        </p:nvSpPr>
        <p:spPr bwMode="auto">
          <a:xfrm>
            <a:off x="685800" y="381000"/>
            <a:ext cx="8229600" cy="1143000"/>
          </a:xfrm>
          <a:prstGeom prst="rect">
            <a:avLst/>
          </a:prstGeom>
          <a:noFill/>
          <a:ln w="9525">
            <a:noFill/>
            <a:miter lim="800000"/>
            <a:headEnd/>
            <a:tailEnd/>
          </a:ln>
        </p:spPr>
        <p:txBody>
          <a:bodyPr anchor="ctr"/>
          <a:lstStyle/>
          <a:p>
            <a:pPr algn="ctr">
              <a:defRPr/>
            </a:pPr>
            <a:r>
              <a:rPr lang="en-US" sz="3600" kern="0" dirty="0" smtClean="0">
                <a:solidFill>
                  <a:srgbClr val="FF0000"/>
                </a:solidFill>
                <a:latin typeface="+mj-lt"/>
                <a:ea typeface="+mj-ea"/>
                <a:cs typeface="+mj-cs"/>
              </a:rPr>
              <a:t>STRUCTURE</a:t>
            </a:r>
            <a:endParaRPr lang="en-US" sz="3600" kern="0" dirty="0">
              <a:solidFill>
                <a:srgbClr val="FF0000"/>
              </a:solidFill>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81000"/>
            <a:ext cx="8229600" cy="1143000"/>
          </a:xfrm>
        </p:spPr>
        <p:txBody>
          <a:bodyPr/>
          <a:lstStyle/>
          <a:p>
            <a:r>
              <a:rPr lang="en-US" sz="3600" b="1" dirty="0" smtClean="0">
                <a:solidFill>
                  <a:srgbClr val="FF0000"/>
                </a:solidFill>
              </a:rPr>
              <a:t>INTRODUCTION</a:t>
            </a:r>
            <a:endParaRPr lang="en-US" sz="3600" dirty="0">
              <a:solidFill>
                <a:srgbClr val="FF0000"/>
              </a:solidFill>
            </a:endParaRPr>
          </a:p>
        </p:txBody>
      </p:sp>
      <p:sp>
        <p:nvSpPr>
          <p:cNvPr id="4099" name="Rectangle 3"/>
          <p:cNvSpPr>
            <a:spLocks noGrp="1" noChangeArrowheads="1"/>
          </p:cNvSpPr>
          <p:nvPr>
            <p:ph type="body" idx="1"/>
          </p:nvPr>
        </p:nvSpPr>
        <p:spPr>
          <a:xfrm>
            <a:off x="609600" y="1447800"/>
            <a:ext cx="8229600" cy="4267200"/>
          </a:xfrm>
        </p:spPr>
        <p:txBody>
          <a:bodyPr/>
          <a:lstStyle/>
          <a:p>
            <a:pPr algn="just">
              <a:spcBef>
                <a:spcPct val="0"/>
              </a:spcBef>
            </a:pPr>
            <a:r>
              <a:rPr lang="en-US" sz="1600" dirty="0" smtClean="0"/>
              <a:t>ICTs are making dynamic changes in society.</a:t>
            </a:r>
          </a:p>
          <a:p>
            <a:pPr algn="just">
              <a:spcBef>
                <a:spcPct val="0"/>
              </a:spcBef>
            </a:pPr>
            <a:r>
              <a:rPr lang="en-US" sz="1600" dirty="0" smtClean="0"/>
              <a:t>They are influencing all aspects of life. The influences are felt more and more at schools. Because ICTs provide both students and teachers with more opportunities in adapting learning and teaching to individual needs, society is, forcing schools aptly respond to this technical innovation.</a:t>
            </a:r>
          </a:p>
          <a:p>
            <a:pPr algn="just">
              <a:spcBef>
                <a:spcPct val="0"/>
              </a:spcBef>
            </a:pPr>
            <a:r>
              <a:rPr lang="en-US" sz="1600" dirty="0" smtClean="0"/>
              <a:t>ICTs greatly facilitate the acquisition and absorption of knowledge, offering developing countries unprecedented opportunities to enhance educational </a:t>
            </a:r>
            <a:r>
              <a:rPr lang="en-US" sz="1600" dirty="0" err="1" smtClean="0"/>
              <a:t>systems,improve</a:t>
            </a:r>
            <a:r>
              <a:rPr lang="en-US" sz="1600" dirty="0" smtClean="0"/>
              <a:t> policy formulation and execution, and widen the range of opportunities for business and the poor.</a:t>
            </a:r>
            <a:endParaRPr lang="en-US" sz="1600" dirty="0" smtClean="0">
              <a:latin typeface="Times New Roman" pitchFamily="18" charset="0"/>
              <a:cs typeface="Times New Roman" pitchFamily="18" charset="0"/>
            </a:endParaRPr>
          </a:p>
        </p:txBody>
      </p:sp>
      <p:sp>
        <p:nvSpPr>
          <p:cNvPr id="4100" name="Line 14"/>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
        <p:nvSpPr>
          <p:cNvPr id="4101"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85800" y="1600200"/>
            <a:ext cx="8229600" cy="3581400"/>
          </a:xfrm>
        </p:spPr>
        <p:txBody>
          <a:bodyPr/>
          <a:lstStyle/>
          <a:p>
            <a:pPr marL="457200" indent="-457200" algn="just">
              <a:lnSpc>
                <a:spcPct val="120000"/>
              </a:lnSpc>
              <a:spcBef>
                <a:spcPct val="40000"/>
              </a:spcBef>
            </a:pPr>
            <a:r>
              <a:rPr lang="en-US" sz="2000" dirty="0" smtClean="0"/>
              <a:t>Today, from the time we awaken in the morning to the time before we sleep, we are surrounded by media, such as newspapers, radio, television, and computers. Sometimes we are not even aware that we are surrounded by these media. All these media come under the overall umbrella of what are known as today’s ICTs.</a:t>
            </a:r>
          </a:p>
        </p:txBody>
      </p:sp>
      <p:sp>
        <p:nvSpPr>
          <p:cNvPr id="2"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
        <p:nvSpPr>
          <p:cNvPr id="5124" name="Text Box 16"/>
          <p:cNvSpPr txBox="1">
            <a:spLocks noChangeArrowheads="1"/>
          </p:cNvSpPr>
          <p:nvPr/>
        </p:nvSpPr>
        <p:spPr bwMode="auto">
          <a:xfrm>
            <a:off x="3810000" y="3886200"/>
            <a:ext cx="1600200" cy="457200"/>
          </a:xfrm>
          <a:prstGeom prst="rect">
            <a:avLst/>
          </a:prstGeom>
          <a:noFill/>
          <a:ln w="9525">
            <a:noFill/>
            <a:miter lim="800000"/>
            <a:headEnd/>
            <a:tailEnd/>
          </a:ln>
        </p:spPr>
        <p:txBody>
          <a:bodyPr>
            <a:spAutoFit/>
          </a:bodyPr>
          <a:lstStyle/>
          <a:p>
            <a:pPr>
              <a:spcBef>
                <a:spcPct val="50000"/>
              </a:spcBef>
            </a:pPr>
            <a:endParaRPr lang="en-US"/>
          </a:p>
        </p:txBody>
      </p:sp>
      <p:sp>
        <p:nvSpPr>
          <p:cNvPr id="5125" name="Text Box 18"/>
          <p:cNvSpPr txBox="1">
            <a:spLocks noChangeArrowheads="1"/>
          </p:cNvSpPr>
          <p:nvPr/>
        </p:nvSpPr>
        <p:spPr bwMode="auto">
          <a:xfrm>
            <a:off x="685800" y="4876800"/>
            <a:ext cx="7391400" cy="457200"/>
          </a:xfrm>
          <a:prstGeom prst="rect">
            <a:avLst/>
          </a:prstGeom>
          <a:noFill/>
          <a:ln w="9525">
            <a:noFill/>
            <a:miter lim="800000"/>
            <a:headEnd/>
            <a:tailEnd/>
          </a:ln>
        </p:spPr>
        <p:txBody>
          <a:bodyPr>
            <a:spAutoFit/>
          </a:bodyPr>
          <a:lstStyle/>
          <a:p>
            <a:pPr>
              <a:spcBef>
                <a:spcPct val="50000"/>
              </a:spcBef>
              <a:buFontTx/>
              <a:buChar char="•"/>
            </a:pPr>
            <a:endParaRPr lang="en-US"/>
          </a:p>
        </p:txBody>
      </p:sp>
      <p:sp>
        <p:nvSpPr>
          <p:cNvPr id="5126"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127"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5128" name="Rectangle 1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2" name="Rectangle 2"/>
          <p:cNvSpPr txBox="1">
            <a:spLocks noChangeArrowheads="1"/>
          </p:cNvSpPr>
          <p:nvPr/>
        </p:nvSpPr>
        <p:spPr bwMode="auto">
          <a:xfrm>
            <a:off x="914400" y="685800"/>
            <a:ext cx="7924800" cy="1066800"/>
          </a:xfrm>
          <a:prstGeom prst="rect">
            <a:avLst/>
          </a:prstGeom>
          <a:noFill/>
          <a:ln w="9525">
            <a:noFill/>
            <a:miter lim="800000"/>
            <a:headEnd/>
            <a:tailEnd/>
          </a:ln>
        </p:spPr>
        <p:txBody>
          <a:bodyPr anchor="ctr"/>
          <a:lstStyle/>
          <a:p>
            <a:pPr lvl="0" algn="ctr">
              <a:defRPr/>
            </a:pPr>
            <a:r>
              <a:rPr lang="en-US" sz="2000" b="1" dirty="0" smtClean="0">
                <a:solidFill>
                  <a:srgbClr val="FF0000"/>
                </a:solidFill>
              </a:rPr>
              <a:t>The Potential of Information and Communication Technologies (ICTs) </a:t>
            </a:r>
            <a:endParaRPr lang="en-US" sz="2000" dirty="0" smtClean="0">
              <a:solidFill>
                <a:srgbClr val="FF0000"/>
              </a:solidFill>
            </a:endParaRPr>
          </a:p>
          <a:p>
            <a:pPr algn="ctr">
              <a:defRPr/>
            </a:pPr>
            <a:endParaRPr lang="en-US" sz="3600" kern="0" dirty="0">
              <a:solidFill>
                <a:srgbClr val="FF0000"/>
              </a:solidFill>
              <a:latin typeface="+mj-lt"/>
              <a:ea typeface="+mj-ea"/>
              <a:cs typeface="+mj-cs"/>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381000"/>
            <a:ext cx="8229600" cy="1143000"/>
          </a:xfrm>
        </p:spPr>
        <p:txBody>
          <a:bodyPr/>
          <a:lstStyle/>
          <a:p>
            <a:r>
              <a:rPr lang="en-US" sz="2000" b="1" dirty="0" smtClean="0">
                <a:solidFill>
                  <a:srgbClr val="FF0000"/>
                </a:solidFill>
              </a:rPr>
              <a:t>Definition of Information and</a:t>
            </a:r>
            <a:br>
              <a:rPr lang="en-US" sz="2000" b="1" dirty="0" smtClean="0">
                <a:solidFill>
                  <a:srgbClr val="FF0000"/>
                </a:solidFill>
              </a:rPr>
            </a:br>
            <a:r>
              <a:rPr lang="en-US" sz="2000" b="1" dirty="0" smtClean="0">
                <a:solidFill>
                  <a:srgbClr val="FF0000"/>
                </a:solidFill>
              </a:rPr>
              <a:t>communication Technologies (ICTs</a:t>
            </a:r>
            <a:r>
              <a:rPr lang="en-US" sz="2000" b="1" i="1" dirty="0" smtClean="0">
                <a:solidFill>
                  <a:srgbClr val="FF0000"/>
                </a:solidFill>
              </a:rPr>
              <a:t>)</a:t>
            </a:r>
            <a:endParaRPr lang="en-US" sz="2000" b="1" dirty="0" smtClean="0">
              <a:solidFill>
                <a:srgbClr val="FF0000"/>
              </a:solidFill>
            </a:endParaRPr>
          </a:p>
        </p:txBody>
      </p:sp>
      <p:sp>
        <p:nvSpPr>
          <p:cNvPr id="6147"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
        <p:nvSpPr>
          <p:cNvPr id="6148" name="Text Box 13"/>
          <p:cNvSpPr txBox="1">
            <a:spLocks noChangeArrowheads="1"/>
          </p:cNvSpPr>
          <p:nvPr/>
        </p:nvSpPr>
        <p:spPr bwMode="auto">
          <a:xfrm>
            <a:off x="685800" y="1524001"/>
            <a:ext cx="8229600" cy="3801875"/>
          </a:xfrm>
          <a:prstGeom prst="rect">
            <a:avLst/>
          </a:prstGeom>
          <a:noFill/>
          <a:ln w="9525">
            <a:noFill/>
            <a:miter lim="800000"/>
            <a:headEnd/>
            <a:tailEnd/>
          </a:ln>
        </p:spPr>
        <p:txBody>
          <a:bodyPr wrap="square">
            <a:spAutoFit/>
          </a:bodyPr>
          <a:lstStyle/>
          <a:p>
            <a:pPr marL="465138" indent="-465138" algn="just" eaLnBrk="0" hangingPunct="0">
              <a:lnSpc>
                <a:spcPct val="102000"/>
              </a:lnSpc>
              <a:spcBef>
                <a:spcPct val="50000"/>
              </a:spcBef>
              <a:buClr>
                <a:srgbClr val="000000"/>
              </a:buClr>
              <a:buSzPct val="100000"/>
              <a:buFont typeface="Arial" charset="0"/>
              <a:buChar char="•"/>
            </a:pPr>
            <a:r>
              <a:rPr lang="en-US" sz="1600" dirty="0" smtClean="0"/>
              <a:t>Information and Communication Technologies (ICTs) are often associated with the most sophisticated and expensive computer-based technologies.</a:t>
            </a:r>
          </a:p>
          <a:p>
            <a:pPr marL="465138" indent="-465138" algn="just" eaLnBrk="0" hangingPunct="0">
              <a:lnSpc>
                <a:spcPct val="102000"/>
              </a:lnSpc>
              <a:spcBef>
                <a:spcPct val="50000"/>
              </a:spcBef>
              <a:buClr>
                <a:srgbClr val="000000"/>
              </a:buClr>
              <a:buSzPct val="100000"/>
              <a:buFont typeface="Arial" charset="0"/>
              <a:buChar char="•"/>
            </a:pPr>
            <a:r>
              <a:rPr lang="en-US" sz="1600" dirty="0" smtClean="0"/>
              <a:t>ICTs are basically information-handling tools- a varied set of goods, applications and services that are used to produce, store, process, distribute and exchange information. They include the ‘old’ ICTs of radio, television and telephone, and the ‘new’ ICTs of computers, satellite and wireless technology and the Internet.</a:t>
            </a:r>
          </a:p>
          <a:p>
            <a:pPr marL="465138" indent="-465138" algn="just" eaLnBrk="0" hangingPunct="0">
              <a:lnSpc>
                <a:spcPct val="102000"/>
              </a:lnSpc>
              <a:spcBef>
                <a:spcPct val="50000"/>
              </a:spcBef>
              <a:buClr>
                <a:srgbClr val="000000"/>
              </a:buClr>
              <a:buSzPct val="100000"/>
              <a:buFont typeface="Arial" charset="0"/>
              <a:buChar char="•"/>
            </a:pPr>
            <a:r>
              <a:rPr lang="en-US" sz="1600" dirty="0" smtClean="0"/>
              <a:t>When we talk of ICTs, we refer not only to the latest computer and Internet based technologies, but also to simple audio visual aids such as the transparency and slides, tape and cassette recorders and radio; video cassettes and television; and film. These older and more familiar technologies are referred to under the collective heading of “analogue media” while the newer computer and Internet based technologies are called the “digital media”.</a:t>
            </a:r>
          </a:p>
          <a:p>
            <a:pPr marL="465138" indent="-465138" algn="just" eaLnBrk="0" hangingPunct="0">
              <a:lnSpc>
                <a:spcPct val="102000"/>
              </a:lnSpc>
              <a:spcBef>
                <a:spcPct val="50000"/>
              </a:spcBef>
              <a:buClr>
                <a:srgbClr val="000000"/>
              </a:buClr>
              <a:buSzPct val="100000"/>
              <a:buFont typeface="Arial" charset="0"/>
              <a:buChar char="•"/>
            </a:pPr>
            <a:endParaRPr lang="en-US" sz="2000" dirty="0">
              <a:latin typeface="Times New Roman" pitchFamily="18" charset="0"/>
              <a:cs typeface="Times New Roman" pitchFamily="18" charset="0"/>
            </a:endParaRPr>
          </a:p>
        </p:txBody>
      </p:sp>
      <p:sp>
        <p:nvSpPr>
          <p:cNvPr id="6149"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6150"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685800" y="1646238"/>
            <a:ext cx="8229600" cy="4525962"/>
          </a:xfrm>
        </p:spPr>
        <p:txBody>
          <a:bodyPr/>
          <a:lstStyle/>
          <a:p>
            <a:r>
              <a:rPr lang="en-US" sz="1800" b="1" dirty="0" smtClean="0"/>
              <a:t>Do the ICTs have a role in education? </a:t>
            </a:r>
            <a:r>
              <a:rPr lang="en-US" sz="1800" dirty="0" smtClean="0"/>
              <a:t>We can argue both ways. Supporters of the view that ICTs have a role in education, especially adult learning, have many arguments that they put forward and most of these arguments centre on issues of the global and Indian contexts, the changing nature of the learner and demand of education for all, and the reality that the existing educational system cannot cope with the demand for education on the one hand, and the issues of access, equity, and resources on the other.</a:t>
            </a:r>
          </a:p>
          <a:p>
            <a:r>
              <a:rPr lang="en-US" sz="1800" b="1" dirty="0" smtClean="0"/>
              <a:t>E learning: </a:t>
            </a:r>
            <a:r>
              <a:rPr lang="en-US" sz="1800" dirty="0" smtClean="0"/>
              <a:t>- is a learning program that makes use of an information network- such as the internet, an intranet (LAN) or extranet (WAN) whether wholly or in part, for course delivery, interaction and/or facilitation. Web-based learning is a subset of e learning and refers to learning using an internet browser such as the </a:t>
            </a:r>
            <a:r>
              <a:rPr lang="en-US" sz="1800" dirty="0" err="1" smtClean="0"/>
              <a:t>moodle</a:t>
            </a:r>
            <a:r>
              <a:rPr lang="en-US" sz="1800" dirty="0" smtClean="0"/>
              <a:t>, blackboard or internet explorer </a:t>
            </a:r>
            <a:r>
              <a:rPr lang="en-US" sz="2000" dirty="0" smtClean="0"/>
              <a:t>.</a:t>
            </a:r>
          </a:p>
          <a:p>
            <a:endParaRPr lang="en-US" sz="2000" b="1" dirty="0" smtClean="0"/>
          </a:p>
        </p:txBody>
      </p:sp>
      <p:sp>
        <p:nvSpPr>
          <p:cNvPr id="7171" name="Rectangle 2"/>
          <p:cNvSpPr>
            <a:spLocks noGrp="1" noChangeArrowheads="1"/>
          </p:cNvSpPr>
          <p:nvPr>
            <p:ph type="title"/>
          </p:nvPr>
        </p:nvSpPr>
        <p:spPr>
          <a:xfrm>
            <a:off x="609600" y="381000"/>
            <a:ext cx="8229600" cy="1143000"/>
          </a:xfrm>
        </p:spPr>
        <p:txBody>
          <a:bodyPr/>
          <a:lstStyle/>
          <a:p>
            <a:pPr eaLnBrk="1" hangingPunct="1"/>
            <a:r>
              <a:rPr lang="en-US" sz="3600" b="1" dirty="0" smtClean="0">
                <a:solidFill>
                  <a:srgbClr val="FF0000"/>
                </a:solidFill>
              </a:rPr>
              <a:t>ICTs and Education</a:t>
            </a:r>
            <a:endParaRPr lang="en-US" sz="3600" dirty="0" smtClean="0">
              <a:solidFill>
                <a:srgbClr val="FF0000"/>
              </a:solidFill>
            </a:endParaRPr>
          </a:p>
        </p:txBody>
      </p:sp>
      <p:sp>
        <p:nvSpPr>
          <p:cNvPr id="7172"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p:txBody>
          <a:bodyPr/>
          <a:lstStyle/>
          <a:p>
            <a:pPr indent="-4572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b="1" dirty="0" smtClean="0"/>
              <a:t>Blended Learning: - </a:t>
            </a:r>
            <a:r>
              <a:rPr lang="en-US" sz="1800" dirty="0" smtClean="0"/>
              <a:t>refers to learning models that combines the face-to-face classroom practice with e-learning solutions. For example, a teacher may facilitate student learning in class contact and uses the </a:t>
            </a:r>
            <a:r>
              <a:rPr lang="en-US" sz="1800" dirty="0" err="1" smtClean="0"/>
              <a:t>moodle</a:t>
            </a:r>
            <a:r>
              <a:rPr lang="en-US" sz="1800" dirty="0" smtClean="0"/>
              <a:t> (modular object  oriented dynamic learning environment) to facilitate out of class learning.</a:t>
            </a:r>
          </a:p>
          <a:p>
            <a:pPr indent="-4572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b="1" dirty="0" smtClean="0"/>
              <a:t>Constructivism: </a:t>
            </a:r>
            <a:r>
              <a:rPr lang="en-US" sz="1800" dirty="0" smtClean="0"/>
              <a:t>- is a paradigm of learning that assumes learning as a process individuals ‘’construct’’ meaning or new knowledge based on their prior knowledge and experience </a:t>
            </a:r>
            <a:r>
              <a:rPr lang="en-US" sz="1800" b="1" dirty="0" smtClean="0"/>
              <a:t>.</a:t>
            </a:r>
          </a:p>
          <a:p>
            <a:pPr indent="-4572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b="1" dirty="0" smtClean="0"/>
              <a:t>Learner- </a:t>
            </a:r>
            <a:r>
              <a:rPr lang="en-US" sz="1800" b="1" dirty="0" err="1" smtClean="0"/>
              <a:t>centred</a:t>
            </a:r>
            <a:r>
              <a:rPr lang="en-US" sz="1800" b="1" dirty="0" smtClean="0"/>
              <a:t> learning environment: </a:t>
            </a:r>
            <a:r>
              <a:rPr lang="en-US" sz="1800" dirty="0" smtClean="0"/>
              <a:t>- is a learning environment that pays attention to knowledge, skills, attitudes, and beliefs that learners bring with them to the learning process where its impetus is derived from a paradigm of learning called constructivism. In the context of this article, it means students personal engagement to the learning task using the computer and or the internet connection</a:t>
            </a:r>
            <a:r>
              <a:rPr lang="en-US" sz="1800" b="1" dirty="0" smtClean="0"/>
              <a:t>.</a:t>
            </a:r>
          </a:p>
          <a:p>
            <a:pPr indent="-457200" defTabSz="457200">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dirty="0" smtClean="0"/>
          </a:p>
          <a:p>
            <a:pPr indent="-457200" defTabSz="457200">
              <a:buFontTx/>
              <a:buAutoNum type="arabicPeriod"/>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b="1" dirty="0" smtClean="0">
              <a:latin typeface="Times New Roman" pitchFamily="18" charset="0"/>
              <a:cs typeface="Times New Roman" pitchFamily="18" charset="0"/>
            </a:endParaRPr>
          </a:p>
          <a:p>
            <a:pPr indent="-4572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b="1" dirty="0" smtClean="0">
              <a:latin typeface="Times New Roman" pitchFamily="18" charset="0"/>
              <a:cs typeface="Times New Roman" pitchFamily="18" charset="0"/>
            </a:endParaRPr>
          </a:p>
          <a:p>
            <a:pPr indent="-457200"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2000" b="1" dirty="0" smtClean="0"/>
          </a:p>
        </p:txBody>
      </p:sp>
      <p:sp>
        <p:nvSpPr>
          <p:cNvPr id="8195" name="Rectangle 2"/>
          <p:cNvSpPr>
            <a:spLocks noGrp="1" noChangeArrowheads="1"/>
          </p:cNvSpPr>
          <p:nvPr>
            <p:ph type="title"/>
          </p:nvPr>
        </p:nvSpPr>
        <p:spPr>
          <a:xfrm>
            <a:off x="609600" y="381000"/>
            <a:ext cx="8229600" cy="1143000"/>
          </a:xfrm>
        </p:spPr>
        <p:txBody>
          <a:bodyPr/>
          <a:lstStyle/>
          <a:p>
            <a:pPr eaLnBrk="1" hangingPunct="1"/>
            <a:r>
              <a:rPr lang="en-US" sz="3600" dirty="0" smtClean="0">
                <a:solidFill>
                  <a:srgbClr val="FF0000"/>
                </a:solidFill>
              </a:rPr>
              <a:t>Continued…</a:t>
            </a:r>
          </a:p>
        </p:txBody>
      </p:sp>
      <p:sp>
        <p:nvSpPr>
          <p:cNvPr id="8196"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685800" y="1600200"/>
            <a:ext cx="8229600" cy="4525963"/>
          </a:xfrm>
        </p:spPr>
        <p:txBody>
          <a:bodyPr/>
          <a:lstStyle/>
          <a:p>
            <a:r>
              <a:rPr lang="en-US" sz="1800" dirty="0" smtClean="0"/>
              <a:t>Some of the strengths of the ICTs include</a:t>
            </a:r>
          </a:p>
          <a:p>
            <a:r>
              <a:rPr lang="en-US" sz="1800" b="1" dirty="0" smtClean="0"/>
              <a:t>Individualization of learning: </a:t>
            </a:r>
            <a:r>
              <a:rPr lang="en-US" sz="1800" dirty="0" smtClean="0"/>
              <a:t>This means that people learn as individuals and not as a homogenous group. ICTs allow each individual to relate to the medium and its content. </a:t>
            </a:r>
          </a:p>
          <a:p>
            <a:pPr lvl="0"/>
            <a:r>
              <a:rPr lang="en-US" sz="1800" b="1" dirty="0" smtClean="0"/>
              <a:t>Interactivity: </a:t>
            </a:r>
            <a:r>
              <a:rPr lang="en-US" sz="1800" dirty="0" smtClean="0"/>
              <a:t>Interactivity is the</a:t>
            </a:r>
            <a:r>
              <a:rPr lang="en-US" sz="1800" b="1" dirty="0" smtClean="0"/>
              <a:t> </a:t>
            </a:r>
            <a:r>
              <a:rPr lang="en-US" sz="1800" dirty="0" smtClean="0"/>
              <a:t>way in which a person can relate to the content, go forward and backward in the content, start at any point depending upon prior knowledge instead of always in a sequential way. </a:t>
            </a:r>
          </a:p>
          <a:p>
            <a:pPr lvl="0"/>
            <a:r>
              <a:rPr lang="en-US" sz="1800" b="1" dirty="0" smtClean="0"/>
              <a:t>Low per unit cost: </a:t>
            </a:r>
            <a:r>
              <a:rPr lang="en-US" sz="1800" dirty="0" smtClean="0"/>
              <a:t>Per person, ICTs</a:t>
            </a:r>
            <a:r>
              <a:rPr lang="en-US" sz="1800" b="1" dirty="0" smtClean="0"/>
              <a:t> </a:t>
            </a:r>
            <a:r>
              <a:rPr lang="en-US" sz="1800" dirty="0" smtClean="0"/>
              <a:t>reduce the cost of education from very high to very low. </a:t>
            </a:r>
          </a:p>
          <a:p>
            <a:pPr lvl="0"/>
            <a:r>
              <a:rPr lang="en-US" sz="1800" b="1" dirty="0" smtClean="0"/>
              <a:t>Distance and climate insensitive: </a:t>
            </a:r>
            <a:r>
              <a:rPr lang="en-US" sz="1800" dirty="0" smtClean="0"/>
              <a:t> It does not matter where you are, or how the weather is, you can still access and learn from ICTs.</a:t>
            </a:r>
          </a:p>
          <a:p>
            <a:pPr lvl="0"/>
            <a:endParaRPr lang="en-US" sz="1800" dirty="0"/>
          </a:p>
        </p:txBody>
      </p:sp>
      <p:sp>
        <p:nvSpPr>
          <p:cNvPr id="9219" name="Rectangle 2"/>
          <p:cNvSpPr>
            <a:spLocks noGrp="1" noChangeArrowheads="1"/>
          </p:cNvSpPr>
          <p:nvPr>
            <p:ph type="title"/>
          </p:nvPr>
        </p:nvSpPr>
        <p:spPr>
          <a:xfrm>
            <a:off x="609600" y="381000"/>
            <a:ext cx="8229600" cy="1143000"/>
          </a:xfrm>
        </p:spPr>
        <p:txBody>
          <a:bodyPr/>
          <a:lstStyle/>
          <a:p>
            <a:pPr lvl="1"/>
            <a:r>
              <a:rPr lang="en-US" sz="1800" b="1" dirty="0" smtClean="0">
                <a:solidFill>
                  <a:srgbClr val="FF0000"/>
                </a:solidFill>
              </a:rPr>
              <a:t>Strengths and Weaknesses of ICTs </a:t>
            </a:r>
          </a:p>
        </p:txBody>
      </p:sp>
      <p:sp>
        <p:nvSpPr>
          <p:cNvPr id="9220"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solidFill>
                  <a:srgbClr val="FF0000"/>
                </a:solidFill>
              </a:rPr>
              <a:t>continued</a:t>
            </a:r>
          </a:p>
        </p:txBody>
      </p:sp>
      <p:sp>
        <p:nvSpPr>
          <p:cNvPr id="3" name="Content Placeholder 2"/>
          <p:cNvSpPr>
            <a:spLocks noGrp="1"/>
          </p:cNvSpPr>
          <p:nvPr>
            <p:ph idx="1"/>
          </p:nvPr>
        </p:nvSpPr>
        <p:spPr>
          <a:xfrm>
            <a:off x="609600" y="1600200"/>
            <a:ext cx="8229600" cy="4525963"/>
          </a:xfrm>
        </p:spPr>
        <p:txBody>
          <a:bodyPr/>
          <a:lstStyle/>
          <a:p>
            <a:pPr lvl="0"/>
            <a:r>
              <a:rPr lang="en-US" sz="1800" b="1" dirty="0" smtClean="0"/>
              <a:t>Can serve multiple teaching functions and diverse audiences : </a:t>
            </a:r>
            <a:r>
              <a:rPr lang="en-US" sz="1800" dirty="0" smtClean="0"/>
              <a:t>ICTs, especially the computer and Internet based can be useful in drill and practice; to help diagnose and solve problems, for accessing information and knowledge about various related themes. </a:t>
            </a:r>
          </a:p>
          <a:p>
            <a:pPr>
              <a:defRPr/>
            </a:pPr>
            <a:r>
              <a:rPr lang="en-US" sz="1800" b="1" dirty="0" smtClean="0"/>
              <a:t>High speed delivery, wide reach at low cost: </a:t>
            </a:r>
            <a:r>
              <a:rPr lang="en-US" sz="1800" dirty="0" smtClean="0"/>
              <a:t>There is instant delivery</a:t>
            </a:r>
            <a:r>
              <a:rPr lang="en-US" sz="1800" b="1" dirty="0" smtClean="0"/>
              <a:t> </a:t>
            </a:r>
            <a:r>
              <a:rPr lang="en-US" sz="1800" dirty="0" smtClean="0"/>
              <a:t>of information.</a:t>
            </a:r>
          </a:p>
          <a:p>
            <a:r>
              <a:rPr lang="en-US" sz="1800" b="1" dirty="0" smtClean="0"/>
              <a:t>Uniform quality: </a:t>
            </a:r>
            <a:r>
              <a:rPr lang="en-US" sz="1800" dirty="0" smtClean="0"/>
              <a:t>If content is well</a:t>
            </a:r>
            <a:r>
              <a:rPr lang="en-US" sz="1800" b="1" dirty="0" smtClean="0"/>
              <a:t> </a:t>
            </a:r>
            <a:r>
              <a:rPr lang="en-US" sz="1800" dirty="0" smtClean="0"/>
              <a:t>produced and is of good quality, the same quality can be delivered to the rich and the poor, the urban and the  rural equally and at the same low cost.</a:t>
            </a:r>
          </a:p>
          <a:p>
            <a:pPr lvl="0"/>
            <a:endParaRPr lang="en-US" sz="1800" dirty="0" smtClean="0"/>
          </a:p>
          <a:p>
            <a:r>
              <a:rPr lang="en-US" sz="1800" dirty="0" smtClean="0"/>
              <a:t>ICTs also have weaknesses which we must understand. Some of these include:</a:t>
            </a:r>
          </a:p>
          <a:p>
            <a:pPr lvl="0"/>
            <a:r>
              <a:rPr lang="en-US" sz="1800" b="1" dirty="0" smtClean="0"/>
              <a:t>High infrastructure and start up costs: </a:t>
            </a:r>
            <a:r>
              <a:rPr lang="en-US" sz="1800" dirty="0" smtClean="0"/>
              <a:t>It costs money to build ICT</a:t>
            </a:r>
            <a:r>
              <a:rPr lang="en-US" sz="1800" b="1" dirty="0" smtClean="0"/>
              <a:t> </a:t>
            </a:r>
            <a:r>
              <a:rPr lang="en-US" sz="1800" dirty="0" smtClean="0"/>
              <a:t>systems and to maintain them. </a:t>
            </a:r>
          </a:p>
          <a:p>
            <a:r>
              <a:rPr lang="en-US" sz="1800" dirty="0" smtClean="0"/>
              <a:t/>
            </a:r>
            <a:br>
              <a:rPr lang="en-US" sz="1800" dirty="0" smtClean="0"/>
            </a:br>
            <a:r>
              <a:rPr lang="en-US" sz="1800" dirty="0" smtClean="0"/>
              <a:t> </a:t>
            </a:r>
          </a:p>
          <a:p>
            <a:pPr>
              <a:defRPr/>
            </a:pPr>
            <a:endParaRPr lang="en-US" sz="1800" dirty="0"/>
          </a:p>
        </p:txBody>
      </p:sp>
      <p:sp>
        <p:nvSpPr>
          <p:cNvPr id="10245" name="Line 12"/>
          <p:cNvSpPr>
            <a:spLocks noChangeShapeType="1"/>
          </p:cNvSpPr>
          <p:nvPr/>
        </p:nvSpPr>
        <p:spPr bwMode="auto">
          <a:xfrm>
            <a:off x="533400" y="1371600"/>
            <a:ext cx="8610600" cy="0"/>
          </a:xfrm>
          <a:prstGeom prst="line">
            <a:avLst/>
          </a:prstGeom>
          <a:noFill/>
          <a:ln w="38100">
            <a:solidFill>
              <a:srgbClr val="0033CC"/>
            </a:solidFill>
            <a:round/>
            <a:headEnd/>
            <a:tailEnd/>
          </a:ln>
        </p:spPr>
        <p:txBody>
          <a:bodyPr/>
          <a:lstStyle/>
          <a:p>
            <a:endParaRPr lang="en-US"/>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2355</TotalTime>
  <Words>1908</Words>
  <Application>Microsoft Office PowerPoint</Application>
  <PresentationFormat>On-screen Show (4:3)</PresentationFormat>
  <Paragraphs>91</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ROLE OF ICTS IN EDUCATION AND DEVELOPMENT:   POTENTIAL, PITFALLS AND CHALLENGES </vt:lpstr>
      <vt:lpstr>Slide 2</vt:lpstr>
      <vt:lpstr>INTRODUCTION</vt:lpstr>
      <vt:lpstr>Slide 4</vt:lpstr>
      <vt:lpstr>Definition of Information and communication Technologies (ICTs)</vt:lpstr>
      <vt:lpstr>ICTs and Education</vt:lpstr>
      <vt:lpstr>Continued…</vt:lpstr>
      <vt:lpstr>Strengths and Weaknesses of ICTs </vt:lpstr>
      <vt:lpstr>continued</vt:lpstr>
      <vt:lpstr>continued</vt:lpstr>
      <vt:lpstr>Using ICTs in Education  </vt:lpstr>
      <vt:lpstr>continued</vt:lpstr>
      <vt:lpstr>Evaluating ICTs in Education  </vt:lpstr>
      <vt:lpstr>Enhancing Learning through Use of ICTs</vt:lpstr>
      <vt:lpstr>continued</vt:lpstr>
      <vt:lpstr>Slide 16</vt:lpstr>
      <vt:lpstr>Slide 17</vt:lpstr>
    </vt:vector>
  </TitlesOfParts>
  <Company>Indian Customs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Bipin</dc:creator>
  <cp:lastModifiedBy>user</cp:lastModifiedBy>
  <cp:revision>213</cp:revision>
  <cp:lastPrinted>1601-01-01T00:00:00Z</cp:lastPrinted>
  <dcterms:created xsi:type="dcterms:W3CDTF">2006-12-10T05:45:32Z</dcterms:created>
  <dcterms:modified xsi:type="dcterms:W3CDTF">2019-08-11T02:35:26Z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